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21.png" ContentType="image/png"/>
  <Override PartName="/ppt/media/image6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jpeg" ContentType="image/jpeg"/>
  <Override PartName="/ppt/media/image18.jpeg" ContentType="image/jpeg"/>
  <Override PartName="/ppt/media/image20.jpeg" ContentType="image/jpeg"/>
  <Override PartName="/ppt/media/image22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déplacer 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87BE866-A743-4339-A449-F81CB0ABD9DB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52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Extraits des audio-guides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fld id="{04CB0D01-36C8-4391-9EB9-4F705E41FE75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52200" y="36360"/>
            <a:ext cx="12191760" cy="685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21903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"/>
          <p:cNvSpPr/>
          <p:nvPr/>
        </p:nvSpPr>
        <p:spPr>
          <a:xfrm>
            <a:off x="9218880" y="188640"/>
            <a:ext cx="2971080" cy="243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David jouant de la harpe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Romain Cazes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1808-1881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carton (25x33 cm)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Musée Ingres, Montaubon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019880" y="900000"/>
            <a:ext cx="6720120" cy="50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rcRect l="51242" t="0" r="0" b="0"/>
          <a:stretch/>
        </p:blipFill>
        <p:spPr>
          <a:xfrm>
            <a:off x="2592000" y="-719640"/>
            <a:ext cx="7203960" cy="830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Espace réservé du contenu 3" descr=""/>
          <p:cNvPicPr/>
          <p:nvPr/>
        </p:nvPicPr>
        <p:blipFill>
          <a:blip r:embed="rId1"/>
          <a:stretch/>
        </p:blipFill>
        <p:spPr>
          <a:xfrm>
            <a:off x="-14760" y="720"/>
            <a:ext cx="8597160" cy="685548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8694360" y="518760"/>
            <a:ext cx="3495960" cy="27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L’adoration 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des bergers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Gerrit van Honthorst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1590-1656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toile (190x164 cm),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1622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Walter Richartz Museum, Cologne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Espace réservé du contenu 3" descr=""/>
          <p:cNvPicPr/>
          <p:nvPr/>
        </p:nvPicPr>
        <p:blipFill>
          <a:blip r:embed="rId1"/>
          <a:stretch/>
        </p:blipFill>
        <p:spPr>
          <a:xfrm>
            <a:off x="2421000" y="18360"/>
            <a:ext cx="5424480" cy="683784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7944840" y="518760"/>
            <a:ext cx="4245480" cy="27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Le retour du fils prodigue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Rembrandt Harmenszoon van Rijn, dit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Rembrandt, 1606-1669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toile (262x205 cm), 1668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Musée de l’Hermitage, St-Petersbourg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rcRect l="51242" t="0" r="0" b="0"/>
          <a:stretch/>
        </p:blipFill>
        <p:spPr>
          <a:xfrm>
            <a:off x="2268000" y="-827640"/>
            <a:ext cx="7563960" cy="872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720"/>
            <a:ext cx="9522360" cy="6855480"/>
          </a:xfrm>
          <a:prstGeom prst="rect">
            <a:avLst/>
          </a:prstGeom>
          <a:ln w="0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9554040" y="128880"/>
            <a:ext cx="2666160" cy="24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La crucifixion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Andrea Mategna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1457-1459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toile (67-73 cm)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1457-1459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Musée du Louvre, Paris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rcRect l="51242" t="0" r="0" b="0"/>
          <a:stretch/>
        </p:blipFill>
        <p:spPr>
          <a:xfrm>
            <a:off x="2336040" y="-900000"/>
            <a:ext cx="7563960" cy="872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Espace réservé du contenu 3" descr=""/>
          <p:cNvPicPr/>
          <p:nvPr/>
        </p:nvPicPr>
        <p:blipFill>
          <a:blip r:embed="rId1"/>
          <a:stretch/>
        </p:blipFill>
        <p:spPr>
          <a:xfrm>
            <a:off x="2932200" y="0"/>
            <a:ext cx="4126320" cy="68022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7944840" y="518760"/>
            <a:ext cx="4245480" cy="22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La Résurrection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(Retable d’Issenheim)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Matthias Grünewald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1480-1528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bois (269x143 cm), env. 1515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Musée Unterlinden, Colmar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0"/>
            <a:ext cx="121903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"/>
          <p:cNvSpPr/>
          <p:nvPr/>
        </p:nvSpPr>
        <p:spPr>
          <a:xfrm>
            <a:off x="7576560" y="518760"/>
            <a:ext cx="4613760" cy="24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La Pentecôte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(Retable du collège de l’incarnation Madrid)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Doménikos Theotokopoulos, dit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El Greco, 1541-1614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bois, env. 1600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Museo del Prado, Madrid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5" name="Image 5" descr=""/>
          <p:cNvPicPr/>
          <p:nvPr/>
        </p:nvPicPr>
        <p:blipFill>
          <a:blip r:embed="rId1"/>
          <a:stretch/>
        </p:blipFill>
        <p:spPr>
          <a:xfrm>
            <a:off x="3774960" y="66240"/>
            <a:ext cx="3100320" cy="678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rcRect l="51242" t="0" r="0" b="0"/>
          <a:stretch/>
        </p:blipFill>
        <p:spPr>
          <a:xfrm>
            <a:off x="2340000" y="-863640"/>
            <a:ext cx="7563960" cy="872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rcRect l="51240" t="0" r="0" b="0"/>
          <a:stretch/>
        </p:blipFill>
        <p:spPr>
          <a:xfrm>
            <a:off x="2268360" y="-802080"/>
            <a:ext cx="7563960" cy="872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121903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7944840" y="198360"/>
            <a:ext cx="4245480" cy="27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La prédication de Paul 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à Ephèse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Eustache le Sueur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1616-1655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toile (394x328 cm),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1648-49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Musée du Louvre, Paris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9" name="Image 4" descr=""/>
          <p:cNvPicPr/>
          <p:nvPr/>
        </p:nvPicPr>
        <p:blipFill>
          <a:blip r:embed="rId1"/>
          <a:stretch/>
        </p:blipFill>
        <p:spPr>
          <a:xfrm>
            <a:off x="2025360" y="50760"/>
            <a:ext cx="5713200" cy="680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rcRect l="51242" t="0" r="0" b="0"/>
          <a:stretch/>
        </p:blipFill>
        <p:spPr>
          <a:xfrm>
            <a:off x="2304000" y="-831960"/>
            <a:ext cx="7383960" cy="851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121903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8676000" y="14400"/>
            <a:ext cx="3405960" cy="22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Christ Pantocrator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Maîtres florentins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Mosaïques, env. 1300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Battistero San Giovanni,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Florence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23" name="Image 2" descr=""/>
          <p:cNvPicPr/>
          <p:nvPr/>
        </p:nvPicPr>
        <p:blipFill>
          <a:blip r:embed="rId1"/>
          <a:stretch/>
        </p:blipFill>
        <p:spPr>
          <a:xfrm>
            <a:off x="0" y="14400"/>
            <a:ext cx="8604360" cy="68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4"/>
          <p:cNvSpPr/>
          <p:nvPr/>
        </p:nvSpPr>
        <p:spPr>
          <a:xfrm>
            <a:off x="7944840" y="518760"/>
            <a:ext cx="4245480" cy="22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La création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Jan Brueghel l’ancien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1568 – 1625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toile (45 × 59 cm), env. 1615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Städelsches Kunstinstitut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Frankfurt am Main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85" name="Image 1_ 2" descr=""/>
          <p:cNvPicPr/>
          <p:nvPr/>
        </p:nvPicPr>
        <p:blipFill>
          <a:blip r:embed="rId1"/>
          <a:stretch/>
        </p:blipFill>
        <p:spPr>
          <a:xfrm>
            <a:off x="2517480" y="0"/>
            <a:ext cx="4692960" cy="68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12190320" cy="549900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21600" y="5503680"/>
            <a:ext cx="6047640" cy="13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Le péché originel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Adam &amp; Eve chassés du paradis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Michelangelo Buonarroti (Michel-Ange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), 1475-1564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6438240" y="5576400"/>
            <a:ext cx="357084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Fresque (570x280 cm), 1508-1512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Chapelle Sistine, Vatican, Rome.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rcRect l="51240" t="0" r="0" b="0"/>
          <a:stretch/>
        </p:blipFill>
        <p:spPr>
          <a:xfrm>
            <a:off x="2772000" y="-611280"/>
            <a:ext cx="7023960" cy="80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8783280" cy="685620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8785080" y="518760"/>
            <a:ext cx="3404880" cy="24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Le sacrifice d’Isaac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Michelangelo Caravaggio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1594-1596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toile (104x135 cm)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1603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Galleria degli Uffizi, Florence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21903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8964000" y="128880"/>
            <a:ext cx="3225960" cy="38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Le passage de la mer rouge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(Le naufrage de pharaon)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Lucas Maler, dit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Lucas Cranach l’ancien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1472-1553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bois (83x119cm), 1530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Bayerische Staatsgemäldesammlungen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Münich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4" name="Image 8" descr=""/>
          <p:cNvPicPr/>
          <p:nvPr/>
        </p:nvPicPr>
        <p:blipFill>
          <a:blip r:embed="rId1"/>
          <a:stretch/>
        </p:blipFill>
        <p:spPr>
          <a:xfrm>
            <a:off x="0" y="0"/>
            <a:ext cx="8815680" cy="620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rcRect l="51242" t="0" r="0" b="0"/>
          <a:stretch/>
        </p:blipFill>
        <p:spPr>
          <a:xfrm>
            <a:off x="2268000" y="-1043640"/>
            <a:ext cx="7743960" cy="892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121903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8859240" y="518760"/>
            <a:ext cx="3331080" cy="24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Le prophète Isaïe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Marc Chagall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1887-1985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Huile sur toile (114x146 cm),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1968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Musée National du message biblique Marc Chagall, Nice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8" name="Image 10" descr=""/>
          <p:cNvPicPr/>
          <p:nvPr/>
        </p:nvPicPr>
        <p:blipFill>
          <a:blip r:embed="rId1"/>
          <a:stretch/>
        </p:blipFill>
        <p:spPr>
          <a:xfrm>
            <a:off x="0" y="0"/>
            <a:ext cx="87073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Application>LibreOffice/7.3.7.2$Windows_X86_64 LibreOffice_project/e114eadc50a9ff8d8c8a0567d6da8f454beeb84f</Application>
  <AppVersion>15.0000</AppVersion>
  <Words>547</Words>
  <Paragraphs>184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2018-08-02T07:05:43Z</dcterms:created>
  <dc:creator>Reber Olivier</dc:creator>
  <dc:description/>
  <dc:language>fr-FR</dc:language>
  <cp:lastModifiedBy/>
  <cp:lastPrinted>2018-08-02T09:12:43Z</cp:lastPrinted>
  <dcterms:modified xsi:type="dcterms:W3CDTF">2024-06-06T15:21:20Z</dcterms:modified>
  <cp:revision>46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28</vt:i4>
  </property>
  <property fmtid="{D5CDD505-2E9C-101B-9397-08002B2CF9AE}" pid="6" name="Notes">
    <vt:i4>1</vt:i4>
  </property>
  <property fmtid="{D5CDD505-2E9C-101B-9397-08002B2CF9AE}" pid="7" name="PresentationFormat">
    <vt:lpwstr>Grand écran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22</vt:i4>
  </property>
</Properties>
</file>